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mp4"/>
  <Default Extension="emf" ContentType="image/x-emf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8" r:id="rId1"/>
  </p:sldMasterIdLst>
  <p:notesMasterIdLst>
    <p:notesMasterId r:id="rId33"/>
  </p:notesMasterIdLst>
  <p:sldIdLst>
    <p:sldId id="256" r:id="rId2"/>
    <p:sldId id="269" r:id="rId3"/>
    <p:sldId id="283" r:id="rId4"/>
    <p:sldId id="275" r:id="rId5"/>
    <p:sldId id="276" r:id="rId6"/>
    <p:sldId id="282" r:id="rId7"/>
    <p:sldId id="286" r:id="rId8"/>
    <p:sldId id="287" r:id="rId9"/>
    <p:sldId id="289" r:id="rId10"/>
    <p:sldId id="288" r:id="rId11"/>
    <p:sldId id="258" r:id="rId12"/>
    <p:sldId id="279" r:id="rId13"/>
    <p:sldId id="280" r:id="rId14"/>
    <p:sldId id="281" r:id="rId15"/>
    <p:sldId id="291" r:id="rId16"/>
    <p:sldId id="292" r:id="rId17"/>
    <p:sldId id="261" r:id="rId18"/>
    <p:sldId id="262" r:id="rId19"/>
    <p:sldId id="266" r:id="rId20"/>
    <p:sldId id="265" r:id="rId21"/>
    <p:sldId id="297" r:id="rId22"/>
    <p:sldId id="298" r:id="rId23"/>
    <p:sldId id="293" r:id="rId24"/>
    <p:sldId id="274" r:id="rId25"/>
    <p:sldId id="294" r:id="rId26"/>
    <p:sldId id="277" r:id="rId27"/>
    <p:sldId id="271" r:id="rId28"/>
    <p:sldId id="263" r:id="rId29"/>
    <p:sldId id="285" r:id="rId30"/>
    <p:sldId id="295" r:id="rId31"/>
    <p:sldId id="296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05"/>
    <p:restoredTop sz="83708"/>
  </p:normalViewPr>
  <p:slideViewPr>
    <p:cSldViewPr snapToGrid="0" snapToObjects="1">
      <p:cViewPr>
        <p:scale>
          <a:sx n="90" d="100"/>
          <a:sy n="90" d="100"/>
        </p:scale>
        <p:origin x="90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F7052-C7A8-1D44-A7E3-0653BD343F60}" type="datetimeFigureOut">
              <a:rPr lang="en-US" smtClean="0"/>
              <a:t>4/15/18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E9DE2-253E-584C-B5F4-49DF27358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80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各位评委老师，同学们，大家下午好。我是未来互联网与技术团队的队长，很荣幸为大家带来我们团队的作品：神经图像编辑。这个名字听上去高冷，所以我还起了个副标题：</a:t>
            </a:r>
            <a:r>
              <a:rPr lang="en-US" altLang="zh-CN" dirty="0" smtClean="0"/>
              <a:t>Neural Painter-</a:t>
            </a:r>
            <a:r>
              <a:rPr lang="zh-CN" altLang="en-US" dirty="0" smtClean="0"/>
              <a:t>简笔画智能图像编辑系统。智能图像编辑，究竟智能在什么地方呢？又为什么要智能呢？</a:t>
            </a:r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E9DE2-253E-584C-B5F4-49DF273584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66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最后是更为精细的发型操作：刘海修剪</a:t>
            </a:r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E9DE2-253E-584C-B5F4-49DF273584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64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从上面的一系列例子中，我们智能图像编辑的稳定性、多样性都得到了充分的证明。所谓编辑稳定，就是说在图片在网络的编辑下发生变化的过程中，质量并不下降。下面的图中左边是原图，向右是在一个红色的简笔画下发生的变化。我想你几乎无法察觉到编辑过程中有图像真实性的损失，而且这个人还是同一个人，这在之前的例子中也有着体现。我们相比于基线的水平有着大幅度的提高。</a:t>
            </a:r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E9DE2-253E-584C-B5F4-49DF2735841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29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那么我们的项目有了多大的提升呢？下面我为大家详细展示一下。</a:t>
            </a:r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E9DE2-253E-584C-B5F4-49DF2735841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40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那么我们的项目有了多大的提升呢？下面我为大家详细展示一下。</a:t>
            </a:r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E9DE2-253E-584C-B5F4-49DF2735841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58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智能图像编辑在实际中有什么用处呢？这里我想以网络小说举例。以我自己举例。我国网络小说绝大部分都没有角色设计图和插图，然而这二者对于阅读体验来说却有着重大的作用。比如隔壁国家的轻小说，甚至有着小说卖的好是因为插图画好的说法。为什么许多优秀的网文都没有呢？以图为证：一帝四皇通缉令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这是啥？国内小说第一平台，起点中文网的征文比赛。一帝四皇是啥？前五名！奖励是什么？人设插画一张！正所谓以管窥豹，可见一斑。在我接触的一些作品中，插画的创作都要靠粉丝募捐，作者联系，前前后后等上一两个月才会有插图，时间、金钱代价十分高昂。我想作者的脑中一定有了一个栩栩如生的人物；粉丝也期待着一个官方的人物形象；网文公司也希望提升作品质量</a:t>
            </a:r>
            <a:r>
              <a:rPr lang="en-US" altLang="zh-CN" dirty="0" smtClean="0"/>
              <a:t>.</a:t>
            </a:r>
            <a:r>
              <a:rPr lang="zh-CN" altLang="en-US" dirty="0" smtClean="0"/>
              <a:t>然而各方都踟蹰不前，我认为，就是缺少了我们这样人工智能的协助。</a:t>
            </a:r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E9DE2-253E-584C-B5F4-49DF2735841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2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我们现看一下这个例子。这是一个</a:t>
            </a:r>
            <a:r>
              <a:rPr lang="en-US" altLang="zh-CN" dirty="0" smtClean="0"/>
              <a:t>16</a:t>
            </a:r>
            <a:r>
              <a:rPr lang="zh-CN" altLang="en-US" dirty="0" smtClean="0"/>
              <a:t>年</a:t>
            </a:r>
            <a:r>
              <a:rPr lang="en-US" altLang="zh-CN" dirty="0" smtClean="0"/>
              <a:t>CVPR</a:t>
            </a:r>
            <a:r>
              <a:rPr lang="zh-CN" altLang="en-US" dirty="0" smtClean="0"/>
              <a:t>顶会文章的效果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交互式对抗生成网络。用户在画布上画出简单的线条，算法聪明地据此推生成出了绿草、高山、蓝天。是不是非常的神奇？所谓智能图像编辑，就是让业余的用户，用简单的操作，画出真实的图画。智能图像编辑在实际中有什么用处呢？这里以一个特殊的角度：网络小说来进行说明。</a:t>
            </a:r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E9DE2-253E-584C-B5F4-49DF273584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40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当下小说市场异常繁荣，在起点中文网上的作品达到百万之巨，而其中不少作品都是百万字级别，可谓是浩如烟海。然而其中只有极少部分作品有角色设计图和插图。这是因为插画的代价十分昂贵，在许多网络小说中，插画的创作都要靠粉丝募捐，作者联系，前前后后等上一两个月才会有插图，时间、金钱代价十分高昂。我想，一定有不少网文作者想要使用一款软件，能够画出他们脑海中的角色。除此之外，比如说商品搜索里，用户可能希望对一个已有的商品进行微调。再比如理发时，客户可以用智能图像编辑描绘出自己想要的发型等等。智能图像编辑的领域可以说是非常广阔，而我们项目组优先实现了在动漫人脸上的编辑。</a:t>
            </a:r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E9DE2-253E-584C-B5F4-49DF2735841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83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首先我们实现了神经图像编辑方面的最新成果。这是</a:t>
            </a:r>
            <a:r>
              <a:rPr lang="en-US" altLang="zh-CN" dirty="0" smtClean="0"/>
              <a:t>17</a:t>
            </a:r>
            <a:r>
              <a:rPr lang="zh-CN" altLang="en-US" dirty="0" smtClean="0"/>
              <a:t>年发表的</a:t>
            </a:r>
            <a:r>
              <a:rPr lang="en-US" altLang="zh-CN" dirty="0" smtClean="0"/>
              <a:t>Neural Photo Editor</a:t>
            </a:r>
            <a:r>
              <a:rPr lang="zh-CN" altLang="en-US" dirty="0" smtClean="0"/>
              <a:t>，原文在人脸数据集上实现，这是它在我们收集的动漫数据集上的成果。这张图片展示的是一个编辑过程，左上角的是原图，从左到右依次是，用户在画上一笔简笔画以后的，头像逐渐变化的过程。在第一排里，我在头发上画了一笔红色（图像没有显示笔画），然后在第二排的时候画了一笔蓝色。可以看到，头像的发色变化趋势是有效的，但是他的生成质量比较低，而且在编辑的过程中容易丧失图片的质量。这是一个完整的动图，展示了编辑中的变化。先变红，再变蓝。</a:t>
            </a:r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E9DE2-253E-584C-B5F4-49DF2735841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8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那么我们的项目有了多大的提升呢？下面我为大家详细展示一下。</a:t>
            </a:r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E9DE2-253E-584C-B5F4-49DF273584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5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首先是一个简单的整体展示。我们已经完成了一个漂亮的</a:t>
            </a:r>
            <a:r>
              <a:rPr lang="en-US" altLang="zh-CN" dirty="0" err="1" smtClean="0"/>
              <a:t>Ui</a:t>
            </a:r>
            <a:r>
              <a:rPr lang="zh-CN" altLang="en-US" dirty="0" smtClean="0"/>
              <a:t>界面，通过它与后端的服务器交互，点击重新生成可以随机生成一张图片，在画布上画上简笔画然后提交就可以进行编辑。可以看到编辑是成功的。接下来我给大家展示我们只能图像编辑的强大功能。</a:t>
            </a:r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E9DE2-253E-584C-B5F4-49DF273584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79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首先是多种多样的发型编辑。包括了发型的增减，发色的调节。</a:t>
            </a:r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E9DE2-253E-584C-B5F4-49DF273584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3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这个是瞳编辑，包括了眼睛颜色、位置、形状的编辑。</a:t>
            </a:r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E9DE2-253E-584C-B5F4-49DF273584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70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然后是嘴型编辑，让人物张嘴、闭嘴。</a:t>
            </a:r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E9DE2-253E-584C-B5F4-49DF2735841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05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DAFB031B-C6EE-A44A-A058-0980E5373CE3}" type="datetimeFigureOut">
              <a:rPr lang="en-US" smtClean="0"/>
              <a:t>4/15/18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81A5E021-EB65-A04B-8D7E-9785F886D40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标题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B031B-C6EE-A44A-A058-0980E5373CE3}" type="datetimeFigureOut">
              <a:rPr lang="en-US" smtClean="0"/>
              <a:t>4/15/18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5E021-EB65-A04B-8D7E-9785F886D4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题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B031B-C6EE-A44A-A058-0980E5373CE3}" type="datetimeFigureOut">
              <a:rPr lang="en-US" smtClean="0"/>
              <a:t>4/15/18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5E021-EB65-A04B-8D7E-9785F886D4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标题的引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B031B-C6EE-A44A-A058-0980E5373CE3}" type="datetimeFigureOut">
              <a:rPr lang="en-US" smtClean="0"/>
              <a:t>4/15/18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5E021-EB65-A04B-8D7E-9785F886D4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B031B-C6EE-A44A-A058-0980E5373CE3}" type="datetimeFigureOut">
              <a:rPr lang="en-US" smtClean="0"/>
              <a:t>4/15/18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5E021-EB65-A04B-8D7E-9785F886D4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引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B031B-C6EE-A44A-A058-0980E5373CE3}" type="datetimeFigureOut">
              <a:rPr lang="en-US" smtClean="0"/>
              <a:t>4/15/18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5E021-EB65-A04B-8D7E-9785F886D4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B031B-C6EE-A44A-A058-0980E5373CE3}" type="datetimeFigureOut">
              <a:rPr lang="en-US" smtClean="0"/>
              <a:t>4/15/18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5E021-EB65-A04B-8D7E-9785F886D4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B031B-C6EE-A44A-A058-0980E5373CE3}" type="datetimeFigureOut">
              <a:rPr lang="en-US" smtClean="0"/>
              <a:t>4/15/18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5E021-EB65-A04B-8D7E-9785F886D40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B031B-C6EE-A44A-A058-0980E5373CE3}" type="datetimeFigureOut">
              <a:rPr lang="en-US" smtClean="0"/>
              <a:t>4/15/18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5E021-EB65-A04B-8D7E-9785F886D4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B031B-C6EE-A44A-A058-0980E5373CE3}" type="datetimeFigureOut">
              <a:rPr lang="en-US" smtClean="0"/>
              <a:t>4/15/18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5E021-EB65-A04B-8D7E-9785F886D4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B031B-C6EE-A44A-A058-0980E5373CE3}" type="datetimeFigureOut">
              <a:rPr lang="en-US" smtClean="0"/>
              <a:t>4/15/18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5E021-EB65-A04B-8D7E-9785F886D4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B031B-C6EE-A44A-A058-0980E5373CE3}" type="datetimeFigureOut">
              <a:rPr lang="en-US" smtClean="0"/>
              <a:t>4/15/18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5E021-EB65-A04B-8D7E-9785F886D4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B031B-C6EE-A44A-A058-0980E5373CE3}" type="datetimeFigureOut">
              <a:rPr lang="en-US" smtClean="0"/>
              <a:t>4/15/18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5E021-EB65-A04B-8D7E-9785F886D4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B031B-C6EE-A44A-A058-0980E5373CE3}" type="datetimeFigureOut">
              <a:rPr lang="en-US" smtClean="0"/>
              <a:t>4/15/18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5E021-EB65-A04B-8D7E-9785F886D4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B031B-C6EE-A44A-A058-0980E5373CE3}" type="datetimeFigureOut">
              <a:rPr lang="en-US" smtClean="0"/>
              <a:t>4/15/18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5E021-EB65-A04B-8D7E-9785F886D4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B031B-C6EE-A44A-A058-0980E5373CE3}" type="datetimeFigureOut">
              <a:rPr lang="en-US" smtClean="0"/>
              <a:t>4/15/18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5E021-EB65-A04B-8D7E-9785F886D4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B031B-C6EE-A44A-A058-0980E5373CE3}" type="datetimeFigureOut">
              <a:rPr lang="en-US" smtClean="0"/>
              <a:t>4/15/18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5E021-EB65-A04B-8D7E-9785F886D4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AFB031B-C6EE-A44A-A058-0980E5373CE3}" type="datetimeFigureOut">
              <a:rPr lang="en-US" smtClean="0"/>
              <a:t>4/15/18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1A5E021-EB65-A04B-8D7E-9785F88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788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0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9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962399" y="3358977"/>
            <a:ext cx="7197727" cy="940689"/>
          </a:xfrm>
        </p:spPr>
        <p:txBody>
          <a:bodyPr/>
          <a:lstStyle/>
          <a:p>
            <a:r>
              <a:rPr lang="zh-CN" altLang="en-US" dirty="0" smtClean="0"/>
              <a:t>神经图像编辑</a:t>
            </a:r>
            <a:endParaRPr 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 smtClean="0"/>
              <a:t>徐鉴劲</a:t>
            </a:r>
            <a:endParaRPr lang="en-US" altLang="zh-CN" dirty="0" smtClean="0"/>
          </a:p>
          <a:p>
            <a:r>
              <a:rPr lang="zh-CN" altLang="en-US" dirty="0" smtClean="0"/>
              <a:t>未来互联网与技术兴趣团队 队长</a:t>
            </a:r>
            <a:endParaRPr 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156060" y="3506154"/>
            <a:ext cx="8462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Neural Painter </a:t>
            </a:r>
            <a:r>
              <a:rPr lang="mr-IN" altLang="zh-CN" sz="3600" dirty="0"/>
              <a:t>–</a:t>
            </a:r>
            <a:r>
              <a:rPr lang="en-US" altLang="zh-CN" sz="3600" dirty="0"/>
              <a:t> </a:t>
            </a:r>
            <a:r>
              <a:rPr lang="zh-CN" altLang="en-US" sz="3600" dirty="0"/>
              <a:t>简笔画智能图像编辑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585053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-0.00143 -0.15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DEMO </a:t>
            </a:r>
            <a:r>
              <a:rPr lang="mr-IN" altLang="zh-CN" dirty="0" smtClean="0"/>
              <a:t>–</a:t>
            </a:r>
            <a:r>
              <a:rPr lang="en-US" altLang="zh-CN" dirty="0" smtClean="0"/>
              <a:t> </a:t>
            </a:r>
            <a:r>
              <a:rPr lang="zh-CN" altLang="en-US" dirty="0" smtClean="0"/>
              <a:t>刘海修剪</a:t>
            </a:r>
            <a:endParaRPr lang="en-US" dirty="0"/>
          </a:p>
        </p:txBody>
      </p:sp>
      <p:pic>
        <p:nvPicPr>
          <p:cNvPr id="5" name="刘海修剪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186"/>
          </a:xfrm>
        </p:spPr>
      </p:pic>
    </p:spTree>
    <p:extLst>
      <p:ext uri="{BB962C8B-B14F-4D97-AF65-F5344CB8AC3E}">
        <p14:creationId xmlns:p14="http://schemas.microsoft.com/office/powerpoint/2010/main" val="1171429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Demo</a:t>
            </a:r>
            <a:r>
              <a:rPr lang="zh-CN" altLang="en-US" dirty="0" smtClean="0"/>
              <a:t> </a:t>
            </a:r>
            <a:r>
              <a:rPr lang="mr-IN" altLang="zh-CN" dirty="0" smtClean="0"/>
              <a:t>–</a:t>
            </a:r>
            <a:r>
              <a:rPr lang="zh-CN" altLang="en-US" dirty="0" smtClean="0"/>
              <a:t> 编辑质量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1" y="1554224"/>
            <a:ext cx="10131425" cy="3649133"/>
          </a:xfrm>
        </p:spPr>
        <p:txBody>
          <a:bodyPr/>
          <a:lstStyle/>
          <a:p>
            <a:r>
              <a:rPr lang="zh-CN" altLang="en-US" dirty="0" smtClean="0"/>
              <a:t>编辑：以微小的步长变化</a:t>
            </a:r>
            <a:endParaRPr lang="en-US" altLang="zh-CN" dirty="0" smtClean="0"/>
          </a:p>
          <a:p>
            <a:r>
              <a:rPr lang="zh-CN" altLang="en-US" dirty="0" smtClean="0"/>
              <a:t>编辑过程平稳，不易丧失质量</a:t>
            </a:r>
            <a:endParaRPr 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910" y="1554225"/>
            <a:ext cx="2196543" cy="21965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910" y="1554225"/>
            <a:ext cx="2196543" cy="219654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671" y="1554225"/>
            <a:ext cx="2196543" cy="219654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452" y="4639145"/>
            <a:ext cx="10541000" cy="1739900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>
          <a:xfrm>
            <a:off x="5004816" y="4299160"/>
            <a:ext cx="2938272" cy="2012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20" descr="output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244" y="1554225"/>
            <a:ext cx="2230731" cy="219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691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r>
              <a:rPr lang="zh-CN" altLang="en-US" dirty="0" smtClean="0"/>
              <a:t> </a:t>
            </a:r>
            <a:r>
              <a:rPr lang="mr-IN" altLang="zh-CN" dirty="0" smtClean="0"/>
              <a:t>–</a:t>
            </a:r>
            <a:r>
              <a:rPr lang="zh-CN" altLang="en-US" dirty="0" smtClean="0"/>
              <a:t> 编辑自由度</a:t>
            </a:r>
            <a:endParaRPr 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66" y="1690433"/>
            <a:ext cx="9646978" cy="4765375"/>
          </a:xfrm>
        </p:spPr>
      </p:pic>
      <p:sp>
        <p:nvSpPr>
          <p:cNvPr id="3" name="框架 2"/>
          <p:cNvSpPr/>
          <p:nvPr/>
        </p:nvSpPr>
        <p:spPr>
          <a:xfrm>
            <a:off x="1328069" y="1606213"/>
            <a:ext cx="9825207" cy="1750599"/>
          </a:xfrm>
          <a:prstGeom prst="frame">
            <a:avLst>
              <a:gd name="adj1" fmla="val 5009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框架 5"/>
          <p:cNvSpPr/>
          <p:nvPr/>
        </p:nvSpPr>
        <p:spPr>
          <a:xfrm>
            <a:off x="1322053" y="3197822"/>
            <a:ext cx="9825207" cy="1750599"/>
          </a:xfrm>
          <a:prstGeom prst="frame">
            <a:avLst>
              <a:gd name="adj1" fmla="val 5009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框架 6"/>
          <p:cNvSpPr/>
          <p:nvPr/>
        </p:nvSpPr>
        <p:spPr>
          <a:xfrm>
            <a:off x="1310357" y="4789430"/>
            <a:ext cx="9825207" cy="1750599"/>
          </a:xfrm>
          <a:prstGeom prst="frame">
            <a:avLst>
              <a:gd name="adj1" fmla="val 5009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84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Demo</a:t>
            </a:r>
            <a:r>
              <a:rPr lang="zh-CN" altLang="en-US" dirty="0" smtClean="0"/>
              <a:t> </a:t>
            </a:r>
            <a:r>
              <a:rPr lang="mr-IN" altLang="zh-CN" dirty="0" smtClean="0"/>
              <a:t>–</a:t>
            </a:r>
            <a:r>
              <a:rPr lang="zh-CN" altLang="en-US" dirty="0" smtClean="0"/>
              <a:t> 多领域</a:t>
            </a:r>
            <a:endParaRPr 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070" y="1708972"/>
            <a:ext cx="9557148" cy="4721001"/>
          </a:xfrm>
        </p:spPr>
      </p:pic>
      <p:sp>
        <p:nvSpPr>
          <p:cNvPr id="5" name="框架 4"/>
          <p:cNvSpPr/>
          <p:nvPr/>
        </p:nvSpPr>
        <p:spPr>
          <a:xfrm>
            <a:off x="1328069" y="1606213"/>
            <a:ext cx="9825207" cy="1750599"/>
          </a:xfrm>
          <a:prstGeom prst="frame">
            <a:avLst>
              <a:gd name="adj1" fmla="val 5009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框架 5"/>
          <p:cNvSpPr/>
          <p:nvPr/>
        </p:nvSpPr>
        <p:spPr>
          <a:xfrm>
            <a:off x="1322053" y="3197822"/>
            <a:ext cx="9825207" cy="1750599"/>
          </a:xfrm>
          <a:prstGeom prst="frame">
            <a:avLst>
              <a:gd name="adj1" fmla="val 5009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框架 6"/>
          <p:cNvSpPr/>
          <p:nvPr/>
        </p:nvSpPr>
        <p:spPr>
          <a:xfrm>
            <a:off x="1310357" y="4789430"/>
            <a:ext cx="9825207" cy="1750599"/>
          </a:xfrm>
          <a:prstGeom prst="frame">
            <a:avLst>
              <a:gd name="adj1" fmla="val 5009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98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Demo</a:t>
            </a:r>
            <a:r>
              <a:rPr lang="zh-CN" altLang="en-US" dirty="0" smtClean="0"/>
              <a:t> </a:t>
            </a:r>
            <a:r>
              <a:rPr lang="mr-IN" altLang="zh-CN" dirty="0" smtClean="0"/>
              <a:t>–</a:t>
            </a:r>
            <a:r>
              <a:rPr lang="zh-CN" altLang="en-US" dirty="0" smtClean="0"/>
              <a:t> 多领域</a:t>
            </a:r>
            <a:endParaRPr 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52" y="1738105"/>
            <a:ext cx="9706166" cy="4794612"/>
          </a:xfrm>
        </p:spPr>
      </p:pic>
      <p:sp>
        <p:nvSpPr>
          <p:cNvPr id="5" name="框架 4"/>
          <p:cNvSpPr/>
          <p:nvPr/>
        </p:nvSpPr>
        <p:spPr>
          <a:xfrm>
            <a:off x="1328069" y="1606213"/>
            <a:ext cx="9825207" cy="1750599"/>
          </a:xfrm>
          <a:prstGeom prst="frame">
            <a:avLst>
              <a:gd name="adj1" fmla="val 5009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框架 5"/>
          <p:cNvSpPr/>
          <p:nvPr/>
        </p:nvSpPr>
        <p:spPr>
          <a:xfrm>
            <a:off x="1322053" y="3197822"/>
            <a:ext cx="9825207" cy="1750599"/>
          </a:xfrm>
          <a:prstGeom prst="frame">
            <a:avLst>
              <a:gd name="adj1" fmla="val 5009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框架 6"/>
          <p:cNvSpPr/>
          <p:nvPr/>
        </p:nvSpPr>
        <p:spPr>
          <a:xfrm>
            <a:off x="1310357" y="4789430"/>
            <a:ext cx="9825207" cy="1750599"/>
          </a:xfrm>
          <a:prstGeom prst="frame">
            <a:avLst>
              <a:gd name="adj1" fmla="val 5009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988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技术概述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Neural Painter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zh-CN" altLang="en-US" dirty="0" smtClean="0"/>
              <a:t>基于简笔画的智能图像编辑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0547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图像编辑框架</a:t>
            </a:r>
            <a:endParaRPr 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85" y="1683222"/>
            <a:ext cx="9702408" cy="4061239"/>
          </a:xfrm>
        </p:spPr>
      </p:pic>
      <p:sp>
        <p:nvSpPr>
          <p:cNvPr id="5" name="文本框 4"/>
          <p:cNvSpPr txBox="1"/>
          <p:nvPr/>
        </p:nvSpPr>
        <p:spPr>
          <a:xfrm>
            <a:off x="1036319" y="5913121"/>
            <a:ext cx="10380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从随机</a:t>
            </a:r>
            <a:r>
              <a:rPr lang="zh-CN" altLang="en-US" dirty="0"/>
              <a:t>向量</a:t>
            </a:r>
            <a:r>
              <a:rPr lang="en-US" altLang="zh-CN" dirty="0" err="1"/>
              <a:t>z&amp;c</a:t>
            </a:r>
            <a:r>
              <a:rPr lang="zh-CN" altLang="en-US" dirty="0"/>
              <a:t>出发</a:t>
            </a:r>
            <a:r>
              <a:rPr lang="zh-CN" altLang="en-US" dirty="0"/>
              <a:t>，由生成网络生成初始结果，用户</a:t>
            </a:r>
            <a:r>
              <a:rPr lang="zh-CN" altLang="en-US" dirty="0"/>
              <a:t>给定</a:t>
            </a:r>
            <a:r>
              <a:rPr lang="zh-CN" altLang="en-US" dirty="0"/>
              <a:t>简笔画和对应的遮罩，由编辑距离函数计算误差</a:t>
            </a:r>
            <a:r>
              <a:rPr lang="zh-CN" altLang="en-US" dirty="0"/>
              <a:t>和导数</a:t>
            </a:r>
            <a:r>
              <a:rPr lang="zh-CN" altLang="en-US" dirty="0"/>
              <a:t>，</a:t>
            </a:r>
            <a:r>
              <a:rPr lang="zh-CN" altLang="en-US" dirty="0"/>
              <a:t>并据此更新</a:t>
            </a:r>
            <a:r>
              <a:rPr lang="en-US" altLang="zh-CN" dirty="0" err="1"/>
              <a:t>z&amp;c</a:t>
            </a:r>
            <a:r>
              <a:rPr lang="zh-CN" altLang="en-US" dirty="0"/>
              <a:t>，生成一张新的图片。</a:t>
            </a:r>
            <a:r>
              <a:rPr lang="zh-CN" altLang="en-US" dirty="0"/>
              <a:t>蓝箭头表示数据流向，橙色箭头表示导数 </a:t>
            </a:r>
            <a:endParaRPr lang="zh-CN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892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生成器</a:t>
            </a:r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55" y="2225194"/>
            <a:ext cx="11499575" cy="341346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281216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判别器</a:t>
            </a:r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2" y="2065868"/>
            <a:ext cx="9986367" cy="422253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872391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训练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1" y="2065868"/>
            <a:ext cx="10131425" cy="3649133"/>
          </a:xfrm>
        </p:spPr>
        <p:txBody>
          <a:bodyPr/>
          <a:lstStyle/>
          <a:p>
            <a:r>
              <a:rPr lang="en-US" dirty="0" smtClean="0"/>
              <a:t>Deep Regret Analytic GAN, DRAGAN [3]</a:t>
            </a:r>
          </a:p>
          <a:p>
            <a:r>
              <a:rPr lang="en-US" dirty="0" smtClean="0"/>
              <a:t>Auxiliary Classifier GAN, ACGAN [4]</a:t>
            </a:r>
          </a:p>
          <a:p>
            <a:r>
              <a:rPr lang="en-US" dirty="0" smtClean="0"/>
              <a:t>Titan X GPU,</a:t>
            </a:r>
            <a:r>
              <a:rPr lang="zh-CN" altLang="en-US" dirty="0" smtClean="0"/>
              <a:t> 百万次迭代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19" y="1852277"/>
            <a:ext cx="11585791" cy="416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32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智能图像编辑</a:t>
            </a:r>
            <a:r>
              <a:rPr lang="en-US" altLang="zh-CN" dirty="0" smtClean="0"/>
              <a:t>-</a:t>
            </a:r>
            <a:r>
              <a:rPr lang="zh-CN" altLang="en-US" dirty="0" smtClean="0"/>
              <a:t>概念</a:t>
            </a:r>
            <a:endParaRPr lang="en-US" dirty="0"/>
          </a:p>
        </p:txBody>
      </p:sp>
      <p:pic>
        <p:nvPicPr>
          <p:cNvPr id="5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995" y="1929359"/>
            <a:ext cx="416703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4395900" y="5407996"/>
            <a:ext cx="2711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简笔画生成风景 </a:t>
            </a:r>
            <a:r>
              <a:rPr lang="en-US" altLang="zh-CN" sz="1400" dirty="0">
                <a:latin typeface="Arial" charset="0"/>
              </a:rPr>
              <a:t>[</a:t>
            </a:r>
            <a:r>
              <a:rPr lang="en-US" altLang="zh-CN" sz="1400" dirty="0">
                <a:latin typeface="Arial" charset="0"/>
              </a:rPr>
              <a:t>1</a:t>
            </a:r>
            <a:r>
              <a:rPr lang="en-US" altLang="zh-CN" sz="1400" dirty="0">
                <a:latin typeface="Arial" charset="0"/>
              </a:rPr>
              <a:t>]</a:t>
            </a:r>
            <a:endParaRPr lang="en-US" altLang="x-none" sz="1400" dirty="0">
              <a:latin typeface="Arial" charset="0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9237580" y="6431549"/>
            <a:ext cx="39671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宋体" charset="-122"/>
                <a:sym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  <a:sym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宋体" charset="-122"/>
                <a:sym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  <a:sym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  <a:sym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  <a:sym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  <a:sym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  <a:sym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  <a:ea typeface="宋体" charset="-122"/>
                <a:sym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x-none" sz="1400">
                <a:latin typeface="Arial" charset="0"/>
              </a:rPr>
              <a:t>[1] https://</a:t>
            </a:r>
            <a:r>
              <a:rPr lang="en-US" altLang="x-none" sz="1400" dirty="0" err="1">
                <a:latin typeface="Arial" charset="0"/>
              </a:rPr>
              <a:t>github.com</a:t>
            </a:r>
            <a:r>
              <a:rPr lang="en-US" altLang="x-none" sz="1400" dirty="0">
                <a:latin typeface="Arial" charset="0"/>
              </a:rPr>
              <a:t>/</a:t>
            </a:r>
            <a:r>
              <a:rPr lang="en-US" altLang="x-none" sz="1400" dirty="0" err="1">
                <a:latin typeface="Arial" charset="0"/>
              </a:rPr>
              <a:t>junyanz</a:t>
            </a:r>
            <a:r>
              <a:rPr lang="en-US" altLang="x-none" sz="1400" dirty="0">
                <a:latin typeface="Arial" charset="0"/>
              </a:rPr>
              <a:t>/</a:t>
            </a:r>
            <a:r>
              <a:rPr lang="en-US" altLang="x-none" sz="1400" dirty="0" err="1">
                <a:latin typeface="Arial" charset="0"/>
              </a:rPr>
              <a:t>iGAN</a:t>
            </a:r>
            <a:endParaRPr lang="en-US" altLang="x-none" sz="1400" dirty="0">
              <a:latin typeface="Arial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657156" y="3366635"/>
            <a:ext cx="1738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业余的用户</a:t>
            </a:r>
            <a:endParaRPr lang="en-US" sz="2400" dirty="0"/>
          </a:p>
        </p:txBody>
      </p:sp>
      <p:sp>
        <p:nvSpPr>
          <p:cNvPr id="11" name="文本框 10"/>
          <p:cNvSpPr txBox="1"/>
          <p:nvPr/>
        </p:nvSpPr>
        <p:spPr>
          <a:xfrm>
            <a:off x="4825111" y="3366635"/>
            <a:ext cx="1738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简单的编辑</a:t>
            </a:r>
            <a:endParaRPr lang="en-US" sz="2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6962755" y="3366635"/>
            <a:ext cx="1738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真实的图像</a:t>
            </a:r>
            <a:endParaRPr lang="en-US" sz="2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4426211" y="3274302"/>
            <a:ext cx="651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+</a:t>
            </a:r>
            <a:endParaRPr lang="en-US" sz="3600" b="1" dirty="0"/>
          </a:p>
        </p:txBody>
      </p:sp>
      <p:sp>
        <p:nvSpPr>
          <p:cNvPr id="14" name="文本框 13"/>
          <p:cNvSpPr txBox="1"/>
          <p:nvPr/>
        </p:nvSpPr>
        <p:spPr>
          <a:xfrm>
            <a:off x="6577711" y="3274301"/>
            <a:ext cx="651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/>
              <a:t>=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6390008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数据</a:t>
            </a:r>
            <a:endParaRPr lang="en-US" dirty="0"/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3649133"/>
          </a:xfrm>
        </p:spPr>
        <p:txBody>
          <a:bodyPr/>
          <a:lstStyle/>
          <a:p>
            <a:r>
              <a:rPr lang="zh-CN" altLang="en-US" dirty="0" smtClean="0"/>
              <a:t>从网站上爬取数据</a:t>
            </a:r>
            <a:r>
              <a:rPr lang="en-US" altLang="zh-CN" dirty="0" smtClean="0"/>
              <a:t> ( </a:t>
            </a:r>
            <a:r>
              <a:rPr lang="en-US" altLang="zh-CN" dirty="0" err="1" smtClean="0"/>
              <a:t>getchu.com</a:t>
            </a:r>
            <a:r>
              <a:rPr lang="en-US" altLang="zh-CN" dirty="0" smtClean="0"/>
              <a:t> )</a:t>
            </a:r>
          </a:p>
          <a:p>
            <a:r>
              <a:rPr lang="zh-CN" altLang="en-US" dirty="0" smtClean="0"/>
              <a:t>人工过滤</a:t>
            </a:r>
            <a:r>
              <a:rPr lang="en-US" altLang="zh-CN" dirty="0" smtClean="0"/>
              <a:t>28481</a:t>
            </a:r>
            <a:r>
              <a:rPr lang="zh-CN" altLang="en-US" dirty="0" smtClean="0"/>
              <a:t>张图片</a:t>
            </a:r>
            <a:endParaRPr lang="en-US" altLang="zh-CN" dirty="0" smtClean="0"/>
          </a:p>
          <a:p>
            <a:r>
              <a:rPr lang="zh-CN" altLang="en-US" dirty="0" smtClean="0"/>
              <a:t>使用</a:t>
            </a:r>
            <a:r>
              <a:rPr lang="en-US" altLang="zh-CN" dirty="0" smtClean="0"/>
              <a:t>illustration2vec[6] </a:t>
            </a:r>
            <a:r>
              <a:rPr lang="zh-CN" altLang="en-US" dirty="0" smtClean="0"/>
              <a:t>和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sketchKeras</a:t>
            </a:r>
            <a:r>
              <a:rPr lang="en-US" altLang="zh-CN" dirty="0" smtClean="0"/>
              <a:t>[7]</a:t>
            </a:r>
            <a:r>
              <a:rPr lang="zh-CN" altLang="en-US" dirty="0" smtClean="0"/>
              <a:t>进行预处理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949828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未上线技术：编辑已有图片</a:t>
            </a:r>
            <a:endParaRPr 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15" b="49840"/>
          <a:stretch/>
        </p:blipFill>
        <p:spPr>
          <a:xfrm>
            <a:off x="1979612" y="2065869"/>
            <a:ext cx="4252395" cy="4241793"/>
          </a:xfrm>
        </p:spPr>
      </p:pic>
      <p:sp>
        <p:nvSpPr>
          <p:cNvPr id="4" name="文本框 3"/>
          <p:cNvSpPr txBox="1"/>
          <p:nvPr/>
        </p:nvSpPr>
        <p:spPr>
          <a:xfrm>
            <a:off x="4271965" y="63579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59" b="49840"/>
          <a:stretch/>
        </p:blipFill>
        <p:spPr>
          <a:xfrm>
            <a:off x="6372225" y="2065867"/>
            <a:ext cx="4214815" cy="424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未上线技术：编辑已有图片</a:t>
            </a:r>
            <a:endParaRPr 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1894417"/>
            <a:ext cx="11688670" cy="4220633"/>
          </a:xfr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11541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总结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Neural Painter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zh-CN" altLang="en-US" dirty="0" smtClean="0"/>
              <a:t>基于简笔画的智能图像编辑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6876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成果与贡献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高于基线的成果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生成真实度上升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生成清晰度上升</a:t>
            </a:r>
            <a:r>
              <a:rPr lang="en-US" altLang="zh-CN" dirty="0" smtClean="0"/>
              <a:t>64x64-&gt;128x128</a:t>
            </a:r>
          </a:p>
          <a:p>
            <a:pPr lvl="1"/>
            <a:r>
              <a:rPr lang="zh-CN" altLang="en-US" dirty="0" smtClean="0"/>
              <a:t>编辑质量上升</a:t>
            </a:r>
            <a:endParaRPr lang="en-US" altLang="zh-CN" dirty="0" smtClean="0"/>
          </a:p>
          <a:p>
            <a:r>
              <a:rPr lang="zh-CN" altLang="en-US" dirty="0" smtClean="0"/>
              <a:t>基于</a:t>
            </a:r>
            <a:r>
              <a:rPr lang="en-US" altLang="zh-CN" dirty="0" smtClean="0"/>
              <a:t>Web/Server</a:t>
            </a:r>
            <a:r>
              <a:rPr lang="zh-CN" altLang="en-US" dirty="0" smtClean="0"/>
              <a:t>的交互界面</a:t>
            </a:r>
            <a:endParaRPr lang="en-US" altLang="zh-CN" dirty="0" smtClean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654" y="280989"/>
            <a:ext cx="2196543" cy="2196543"/>
          </a:xfrm>
          <a:prstGeom prst="rect">
            <a:avLst/>
          </a:prstGeom>
        </p:spPr>
      </p:pic>
      <p:pic>
        <p:nvPicPr>
          <p:cNvPr id="5" name="图片 20" descr="outpu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937" y="280989"/>
            <a:ext cx="2230731" cy="219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654" y="2553730"/>
            <a:ext cx="4558015" cy="390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891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项目价值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1" y="2142068"/>
            <a:ext cx="5400675" cy="3649133"/>
          </a:xfrm>
        </p:spPr>
        <p:txBody>
          <a:bodyPr/>
          <a:lstStyle/>
          <a:p>
            <a:r>
              <a:rPr lang="zh-CN" altLang="en-US" dirty="0" smtClean="0"/>
              <a:t>超过基线</a:t>
            </a:r>
            <a:r>
              <a:rPr lang="zh-CN" altLang="en-US" dirty="0"/>
              <a:t>的成果</a:t>
            </a:r>
            <a:endParaRPr lang="en-US" altLang="zh-CN" dirty="0"/>
          </a:p>
          <a:p>
            <a:pPr lvl="1"/>
            <a:r>
              <a:rPr lang="zh-CN" altLang="en-US" dirty="0" smtClean="0"/>
              <a:t>真实度</a:t>
            </a:r>
            <a:r>
              <a:rPr lang="zh-CN" altLang="en-US" dirty="0"/>
              <a:t>、</a:t>
            </a:r>
            <a:r>
              <a:rPr lang="zh-CN" altLang="en-US" dirty="0" smtClean="0"/>
              <a:t>清晰度提升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编辑</a:t>
            </a:r>
            <a:r>
              <a:rPr lang="zh-CN" altLang="en-US" dirty="0"/>
              <a:t>质量</a:t>
            </a:r>
            <a:r>
              <a:rPr lang="zh-CN" altLang="en-US" dirty="0" smtClean="0"/>
              <a:t>上升</a:t>
            </a:r>
            <a:endParaRPr lang="en-US" altLang="zh-CN" dirty="0" smtClean="0"/>
          </a:p>
          <a:p>
            <a:r>
              <a:rPr lang="zh-CN" altLang="en-US" dirty="0" smtClean="0"/>
              <a:t>广泛的应用</a:t>
            </a:r>
            <a:endParaRPr lang="en-US" altLang="zh-CN" dirty="0"/>
          </a:p>
          <a:p>
            <a:pPr lvl="1"/>
            <a:r>
              <a:rPr lang="zh-CN" altLang="en-US" dirty="0"/>
              <a:t>人物设计、物品</a:t>
            </a:r>
            <a:r>
              <a:rPr lang="zh-CN" altLang="en-US" dirty="0" smtClean="0"/>
              <a:t>设计</a:t>
            </a:r>
            <a:r>
              <a:rPr lang="zh-CN" altLang="en-US" dirty="0"/>
              <a:t>、</a:t>
            </a:r>
            <a:r>
              <a:rPr lang="zh-CN" altLang="en-US" dirty="0" smtClean="0"/>
              <a:t>商品外貌微调</a:t>
            </a:r>
            <a:r>
              <a:rPr lang="zh-CN" altLang="en-US" dirty="0"/>
              <a:t>、</a:t>
            </a:r>
            <a:r>
              <a:rPr lang="zh-CN" altLang="en-US" dirty="0" smtClean="0"/>
              <a:t>美容美发</a:t>
            </a:r>
            <a:endParaRPr lang="en-US" altLang="zh-CN" dirty="0"/>
          </a:p>
          <a:p>
            <a:pPr lvl="1"/>
            <a:r>
              <a:rPr lang="mr-IN" altLang="zh-CN" dirty="0" smtClean="0"/>
              <a:t>……</a:t>
            </a:r>
            <a:endParaRPr lang="en-US" altLang="zh-CN" dirty="0" smtClean="0"/>
          </a:p>
          <a:p>
            <a:endParaRPr lang="en-US" altLang="zh-CN" dirty="0"/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6791325" y="1337734"/>
            <a:ext cx="540067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高水平的生成质量</a:t>
            </a:r>
            <a:endParaRPr lang="en-US" altLang="zh-CN" dirty="0"/>
          </a:p>
          <a:p>
            <a:r>
              <a:rPr lang="zh-CN" altLang="en-US" dirty="0"/>
              <a:t>稳定的编辑质量</a:t>
            </a:r>
            <a:endParaRPr lang="en-US" altLang="zh-CN" dirty="0"/>
          </a:p>
          <a:p>
            <a:r>
              <a:rPr lang="zh-CN" altLang="en-US" dirty="0"/>
              <a:t>自由的编辑操作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093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神经图像编辑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Neural Painter </a:t>
            </a:r>
            <a:r>
              <a:rPr lang="mr-IN" altLang="zh-CN" dirty="0"/>
              <a:t>–</a:t>
            </a:r>
            <a:r>
              <a:rPr lang="en-US" altLang="zh-CN" dirty="0"/>
              <a:t> </a:t>
            </a:r>
            <a:r>
              <a:rPr lang="zh-CN" altLang="en-US" dirty="0"/>
              <a:t>简笔画智能图像编辑</a:t>
            </a:r>
            <a:endParaRPr lang="en-US" altLang="zh-CN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587" y="4042981"/>
            <a:ext cx="1187512" cy="11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10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未来安排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前端：网页版支持手机，支持多模型，手机客户端</a:t>
            </a:r>
            <a:endParaRPr lang="en-US" altLang="zh-CN" dirty="0" smtClean="0"/>
          </a:p>
          <a:p>
            <a:r>
              <a:rPr lang="zh-CN" altLang="en-US" dirty="0" smtClean="0"/>
              <a:t>领域扩展：数据集领域扩展，模型种类领域扩展</a:t>
            </a:r>
            <a:endParaRPr lang="en-US" altLang="zh-CN" dirty="0" smtClean="0"/>
          </a:p>
          <a:p>
            <a:r>
              <a:rPr lang="zh-CN" altLang="en-US" dirty="0" smtClean="0"/>
              <a:t>学术创新：多阶段</a:t>
            </a:r>
            <a:r>
              <a:rPr lang="en-US" altLang="zh-CN" dirty="0" smtClean="0"/>
              <a:t>GAN</a:t>
            </a:r>
            <a:r>
              <a:rPr lang="zh-CN" altLang="en-US" dirty="0" smtClean="0"/>
              <a:t>训练框架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976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CN" dirty="0" smtClean="0"/>
              <a:t>[1] </a:t>
            </a:r>
            <a:r>
              <a:rPr lang="en-US" altLang="zh-CN" dirty="0"/>
              <a:t>Zhu, Jun-Yan, et al. "Generative visual manipulation on the natural image manifold." </a:t>
            </a:r>
            <a:r>
              <a:rPr lang="en-US" altLang="zh-CN" i="1" dirty="0"/>
              <a:t>European Conference on Computer Vision</a:t>
            </a:r>
            <a:r>
              <a:rPr lang="en-US" altLang="zh-CN" dirty="0"/>
              <a:t>. Springer, Cham, 2016.</a:t>
            </a:r>
            <a:endParaRPr lang="en-US" altLang="zh-CN" dirty="0" smtClean="0"/>
          </a:p>
          <a:p>
            <a:r>
              <a:rPr lang="en-US" altLang="zh-CN" dirty="0" smtClean="0"/>
              <a:t>[2]</a:t>
            </a:r>
            <a:r>
              <a:rPr lang="en-US" altLang="zh-CN" dirty="0"/>
              <a:t> Brock, Andrew, et al. "Neural photo editing with introspective adversarial networks." </a:t>
            </a:r>
            <a:r>
              <a:rPr lang="en-US" altLang="zh-CN" i="1" dirty="0" err="1"/>
              <a:t>arXiv</a:t>
            </a:r>
            <a:r>
              <a:rPr lang="en-US" altLang="zh-CN" i="1" dirty="0"/>
              <a:t> preprint arXiv:1609.07093</a:t>
            </a:r>
            <a:r>
              <a:rPr lang="en-US" altLang="zh-CN" dirty="0"/>
              <a:t> (2016).</a:t>
            </a:r>
            <a:endParaRPr lang="en-US" altLang="zh-CN" dirty="0" smtClean="0"/>
          </a:p>
          <a:p>
            <a:r>
              <a:rPr lang="en-US" altLang="zh-CN" dirty="0" smtClean="0"/>
              <a:t>[3] </a:t>
            </a:r>
            <a:r>
              <a:rPr lang="en-US" altLang="zh-CN" dirty="0" err="1"/>
              <a:t>Kodali</a:t>
            </a:r>
            <a:r>
              <a:rPr lang="en-US" altLang="zh-CN" dirty="0"/>
              <a:t>, Naveen, et al. "On convergence and stability of </a:t>
            </a:r>
            <a:r>
              <a:rPr lang="en-US" altLang="zh-CN" dirty="0" err="1"/>
              <a:t>gans</a:t>
            </a:r>
            <a:r>
              <a:rPr lang="en-US" altLang="zh-CN" dirty="0"/>
              <a:t>." (2018</a:t>
            </a:r>
            <a:r>
              <a:rPr lang="en-US" altLang="zh-CN" dirty="0" smtClean="0"/>
              <a:t>).</a:t>
            </a:r>
          </a:p>
          <a:p>
            <a:r>
              <a:rPr lang="en-US" altLang="zh-CN" dirty="0" smtClean="0"/>
              <a:t>[4] </a:t>
            </a:r>
            <a:r>
              <a:rPr lang="en-US" altLang="zh-CN" dirty="0" err="1"/>
              <a:t>Odena</a:t>
            </a:r>
            <a:r>
              <a:rPr lang="en-US" altLang="zh-CN" dirty="0"/>
              <a:t>, Augustus, Christopher </a:t>
            </a:r>
            <a:r>
              <a:rPr lang="en-US" altLang="zh-CN" dirty="0" err="1"/>
              <a:t>Olah</a:t>
            </a:r>
            <a:r>
              <a:rPr lang="en-US" altLang="zh-CN" dirty="0"/>
              <a:t>, and Jonathon </a:t>
            </a:r>
            <a:r>
              <a:rPr lang="en-US" altLang="zh-CN" dirty="0" err="1"/>
              <a:t>Shlens</a:t>
            </a:r>
            <a:r>
              <a:rPr lang="en-US" altLang="zh-CN" dirty="0"/>
              <a:t>. "Conditional image synthesis with auxiliary classifier </a:t>
            </a:r>
            <a:r>
              <a:rPr lang="en-US" altLang="zh-CN" dirty="0" err="1"/>
              <a:t>gans</a:t>
            </a:r>
            <a:r>
              <a:rPr lang="en-US" altLang="zh-CN" dirty="0"/>
              <a:t>." </a:t>
            </a:r>
            <a:r>
              <a:rPr lang="en-US" altLang="zh-CN" i="1" dirty="0" err="1"/>
              <a:t>arXiv</a:t>
            </a:r>
            <a:r>
              <a:rPr lang="en-US" altLang="zh-CN" i="1" dirty="0"/>
              <a:t> preprint arXiv:1610.09585</a:t>
            </a:r>
            <a:r>
              <a:rPr lang="en-US" altLang="zh-CN" dirty="0"/>
              <a:t> (2016).</a:t>
            </a:r>
            <a:endParaRPr lang="en-US" altLang="zh-CN" dirty="0" smtClean="0"/>
          </a:p>
          <a:p>
            <a:r>
              <a:rPr lang="en-US" altLang="zh-CN" dirty="0" smtClean="0"/>
              <a:t>[5] </a:t>
            </a:r>
            <a:r>
              <a:rPr lang="en-US" altLang="zh-CN" dirty="0" err="1" smtClean="0"/>
              <a:t>Jin</a:t>
            </a:r>
            <a:r>
              <a:rPr lang="en-US" altLang="zh-CN" dirty="0"/>
              <a:t>, </a:t>
            </a:r>
            <a:r>
              <a:rPr lang="en-US" altLang="zh-CN" dirty="0" err="1"/>
              <a:t>Yanghua</a:t>
            </a:r>
            <a:r>
              <a:rPr lang="en-US" altLang="zh-CN" dirty="0"/>
              <a:t>, et al. "Towards the Automatic Anime Characters Creation with Generative Adversarial Networks." </a:t>
            </a:r>
            <a:r>
              <a:rPr lang="en-US" altLang="zh-CN" i="1" dirty="0" err="1"/>
              <a:t>arXiv</a:t>
            </a:r>
            <a:r>
              <a:rPr lang="en-US" altLang="zh-CN" i="1" dirty="0"/>
              <a:t> preprint arXiv:1708.05509</a:t>
            </a:r>
            <a:r>
              <a:rPr lang="en-US" altLang="zh-CN" dirty="0"/>
              <a:t> (2017</a:t>
            </a:r>
            <a:r>
              <a:rPr lang="en-US" altLang="zh-CN" dirty="0" smtClean="0"/>
              <a:t>).</a:t>
            </a:r>
          </a:p>
          <a:p>
            <a:r>
              <a:rPr lang="en-US" altLang="zh-CN" dirty="0" smtClean="0"/>
              <a:t>[6] </a:t>
            </a:r>
            <a:r>
              <a:rPr lang="en-US" altLang="zh-CN" dirty="0"/>
              <a:t>Saito, Masaki, and Yusuke Matsui. "Illustration2vec: a semantic vector representation of illustrations." </a:t>
            </a:r>
            <a:r>
              <a:rPr lang="en-US" altLang="zh-CN" i="1" dirty="0"/>
              <a:t>SIGGRAPH Asia 2015 Technical Briefs</a:t>
            </a:r>
            <a:r>
              <a:rPr lang="en-US" altLang="zh-CN" dirty="0"/>
              <a:t>. ACM, 2015</a:t>
            </a:r>
            <a:r>
              <a:rPr lang="en-US" altLang="zh-CN" dirty="0" smtClean="0"/>
              <a:t>.</a:t>
            </a:r>
          </a:p>
          <a:p>
            <a:r>
              <a:rPr lang="en-US" altLang="zh-CN" dirty="0"/>
              <a:t>[7] https://</a:t>
            </a:r>
            <a:r>
              <a:rPr lang="en-US" altLang="zh-CN" dirty="0" err="1"/>
              <a:t>github.com</a:t>
            </a:r>
            <a:r>
              <a:rPr lang="en-US" altLang="zh-CN" dirty="0"/>
              <a:t>/</a:t>
            </a:r>
            <a:r>
              <a:rPr lang="en-US" altLang="zh-CN" dirty="0" err="1"/>
              <a:t>lllyasviel</a:t>
            </a:r>
            <a:r>
              <a:rPr lang="en-US" altLang="zh-CN" dirty="0"/>
              <a:t>/</a:t>
            </a:r>
            <a:r>
              <a:rPr lang="en-US" altLang="zh-CN" dirty="0" err="1"/>
              <a:t>sketchKeras</a:t>
            </a:r>
            <a:endParaRPr lang="en-US" altLang="zh-C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863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智能图像编辑</a:t>
            </a:r>
            <a:r>
              <a:rPr lang="en-US" altLang="zh-CN" dirty="0" smtClean="0"/>
              <a:t>-</a:t>
            </a:r>
            <a:r>
              <a:rPr lang="zh-CN" altLang="en-US" dirty="0" smtClean="0"/>
              <a:t>应用</a:t>
            </a:r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210" y="1920010"/>
            <a:ext cx="8525519" cy="387119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483" y="1184565"/>
            <a:ext cx="3838864" cy="5030236"/>
          </a:xfrm>
          <a:prstGeom prst="rect">
            <a:avLst/>
          </a:prstGeom>
        </p:spPr>
      </p:pic>
      <p:sp>
        <p:nvSpPr>
          <p:cNvPr id="7" name="框架 6"/>
          <p:cNvSpPr/>
          <p:nvPr/>
        </p:nvSpPr>
        <p:spPr>
          <a:xfrm>
            <a:off x="4986483" y="5106437"/>
            <a:ext cx="3838864" cy="1184564"/>
          </a:xfrm>
          <a:prstGeom prst="frame">
            <a:avLst>
              <a:gd name="adj1" fmla="val 8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网络小说：纯文本，插图耗时长且昂贵</a:t>
            </a:r>
            <a:endParaRPr lang="en-US" altLang="zh-CN" dirty="0"/>
          </a:p>
          <a:p>
            <a:pPr lvl="1"/>
            <a:r>
              <a:rPr lang="zh-CN" altLang="en-US" dirty="0"/>
              <a:t>人物设计、物品设计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商品搜索</a:t>
            </a:r>
            <a:endParaRPr lang="en-US" altLang="zh-CN" dirty="0"/>
          </a:p>
          <a:p>
            <a:pPr lvl="1"/>
            <a:r>
              <a:rPr lang="zh-CN" altLang="en-US" dirty="0"/>
              <a:t>微调外貌</a:t>
            </a:r>
            <a:endParaRPr lang="en-US" altLang="zh-CN" dirty="0"/>
          </a:p>
          <a:p>
            <a:r>
              <a:rPr lang="zh-CN" altLang="en-US" dirty="0"/>
              <a:t>美容行业</a:t>
            </a:r>
            <a:endParaRPr lang="en-US" altLang="zh-CN" dirty="0"/>
          </a:p>
          <a:p>
            <a:pPr lvl="1"/>
            <a:r>
              <a:rPr lang="zh-CN" altLang="en-US" dirty="0"/>
              <a:t>发型、</a:t>
            </a:r>
            <a:r>
              <a:rPr lang="zh-CN" altLang="en-US" dirty="0" smtClean="0"/>
              <a:t>颜色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14004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智能图像编辑</a:t>
            </a:r>
            <a:r>
              <a:rPr lang="en-US" altLang="zh-CN" dirty="0" smtClean="0"/>
              <a:t>-</a:t>
            </a:r>
            <a:r>
              <a:rPr lang="zh-CN" altLang="en-US" dirty="0" smtClean="0"/>
              <a:t>应用</a:t>
            </a:r>
            <a:endParaRPr lang="en-US" dirty="0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网络小说</a:t>
            </a:r>
            <a:r>
              <a:rPr lang="zh-CN" altLang="en-US" dirty="0" smtClean="0"/>
              <a:t>：很多只有纯</a:t>
            </a:r>
            <a:r>
              <a:rPr lang="zh-CN" altLang="en-US" dirty="0"/>
              <a:t>文本，</a:t>
            </a:r>
            <a:r>
              <a:rPr lang="zh-CN" altLang="en-US" dirty="0" smtClean="0"/>
              <a:t>插图耗时长、价格贵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人物设计、物品设计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/>
              <a:t>商品搜索</a:t>
            </a:r>
            <a:endParaRPr lang="en-US" altLang="zh-CN" dirty="0"/>
          </a:p>
          <a:p>
            <a:pPr lvl="1"/>
            <a:r>
              <a:rPr lang="zh-CN" altLang="en-US" dirty="0"/>
              <a:t>微调外貌</a:t>
            </a:r>
            <a:endParaRPr lang="en-US" altLang="zh-CN" dirty="0"/>
          </a:p>
          <a:p>
            <a:r>
              <a:rPr lang="zh-CN" altLang="en-US" dirty="0"/>
              <a:t>美容行业</a:t>
            </a:r>
            <a:endParaRPr lang="en-US" altLang="zh-CN" dirty="0"/>
          </a:p>
          <a:p>
            <a:pPr lvl="1"/>
            <a:r>
              <a:rPr lang="zh-CN" altLang="en-US" dirty="0"/>
              <a:t>发型、</a:t>
            </a:r>
            <a:r>
              <a:rPr lang="zh-CN" altLang="en-US" dirty="0" smtClean="0"/>
              <a:t>颜色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664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8" grpI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Demo</a:t>
            </a:r>
            <a:r>
              <a:rPr lang="zh-CN" altLang="en-US" dirty="0"/>
              <a:t> </a:t>
            </a:r>
            <a:r>
              <a:rPr lang="mr-IN" altLang="zh-CN" dirty="0"/>
              <a:t>–</a:t>
            </a:r>
            <a:r>
              <a:rPr lang="zh-CN" altLang="en-US" dirty="0"/>
              <a:t> </a:t>
            </a:r>
            <a:r>
              <a:rPr lang="zh-CN" altLang="en-US" dirty="0" smtClean="0"/>
              <a:t>草图（半身）</a:t>
            </a:r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159" y="1725614"/>
            <a:ext cx="4386607" cy="4386607"/>
          </a:xfrm>
          <a:prstGeom prst="rect">
            <a:avLst/>
          </a:prstGeom>
        </p:spPr>
      </p:pic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2" y="1708496"/>
            <a:ext cx="4403724" cy="4403724"/>
          </a:xfrm>
        </p:spPr>
      </p:pic>
    </p:spTree>
    <p:extLst>
      <p:ext uri="{BB962C8B-B14F-4D97-AF65-F5344CB8AC3E}">
        <p14:creationId xmlns:p14="http://schemas.microsoft.com/office/powerpoint/2010/main" val="538225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Demo</a:t>
            </a:r>
            <a:r>
              <a:rPr lang="zh-CN" altLang="en-US" dirty="0"/>
              <a:t> </a:t>
            </a:r>
            <a:r>
              <a:rPr lang="mr-IN" altLang="zh-CN" dirty="0"/>
              <a:t>–</a:t>
            </a:r>
            <a:r>
              <a:rPr lang="zh-CN" altLang="en-US" dirty="0"/>
              <a:t> </a:t>
            </a:r>
            <a:r>
              <a:rPr lang="zh-CN" altLang="en-US" dirty="0" smtClean="0"/>
              <a:t>草图（脸部）</a:t>
            </a:r>
            <a:endParaRPr lang="en-US" dirty="0"/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619" y="1725612"/>
            <a:ext cx="4386607" cy="4386607"/>
          </a:xfr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417" y="1725614"/>
            <a:ext cx="4386607" cy="438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63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562" y="2180961"/>
            <a:ext cx="6600825" cy="34194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动漫人物头像编辑</a:t>
            </a:r>
            <a:r>
              <a:rPr lang="en-US" altLang="zh-CN" dirty="0" smtClean="0"/>
              <a:t>-</a:t>
            </a:r>
            <a:r>
              <a:rPr lang="zh-CN" altLang="en-US" dirty="0" smtClean="0"/>
              <a:t>基线</a:t>
            </a:r>
            <a:endParaRPr lang="en-US" dirty="0"/>
          </a:p>
        </p:txBody>
      </p:sp>
      <p:pic>
        <p:nvPicPr>
          <p:cNvPr id="6" name="图片 20" descr="output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749" y="2065867"/>
            <a:ext cx="3706467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4543747" y="5807814"/>
            <a:ext cx="2711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Arial" charset="0"/>
              </a:rPr>
              <a:t>动漫人物头像编辑</a:t>
            </a:r>
            <a:r>
              <a:rPr lang="en-US" altLang="zh-CN" sz="1400" dirty="0">
                <a:latin typeface="Arial" charset="0"/>
              </a:rPr>
              <a:t>[2]</a:t>
            </a:r>
            <a:endParaRPr lang="en-US" altLang="x-none" sz="1400" dirty="0">
              <a:latin typeface="Arial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083468" y="6316301"/>
            <a:ext cx="2711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Arial" charset="0"/>
              </a:rPr>
              <a:t>[2] Neural Photo Editor</a:t>
            </a:r>
            <a:endParaRPr lang="en-US" altLang="x-none" sz="1400" dirty="0">
              <a:latin typeface="Arial" charset="0"/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85802" y="2142068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分辨率低（</a:t>
            </a:r>
            <a:r>
              <a:rPr lang="en-US" altLang="zh-CN" dirty="0"/>
              <a:t>64x64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生成质量低</a:t>
            </a:r>
            <a:endParaRPr lang="en-US" altLang="zh-CN" dirty="0"/>
          </a:p>
          <a:p>
            <a:r>
              <a:rPr lang="zh-CN" altLang="en-US" dirty="0"/>
              <a:t>编辑过程中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zh-CN" altLang="en-US" dirty="0"/>
              <a:t>有质量下滑</a:t>
            </a:r>
            <a:endParaRPr lang="en-US" dirty="0"/>
          </a:p>
        </p:txBody>
      </p:sp>
      <p:sp>
        <p:nvSpPr>
          <p:cNvPr id="4" name="任意形状 3"/>
          <p:cNvSpPr/>
          <p:nvPr/>
        </p:nvSpPr>
        <p:spPr>
          <a:xfrm>
            <a:off x="5154325" y="2355273"/>
            <a:ext cx="1828800" cy="955963"/>
          </a:xfrm>
          <a:custGeom>
            <a:avLst/>
            <a:gdLst>
              <a:gd name="connsiteX0" fmla="*/ 0 w 1149927"/>
              <a:gd name="connsiteY0" fmla="*/ 13855 h 387928"/>
              <a:gd name="connsiteX1" fmla="*/ 55418 w 1149927"/>
              <a:gd name="connsiteY1" fmla="*/ 27710 h 387928"/>
              <a:gd name="connsiteX2" fmla="*/ 235527 w 1149927"/>
              <a:gd name="connsiteY2" fmla="*/ 0 h 387928"/>
              <a:gd name="connsiteX3" fmla="*/ 429491 w 1149927"/>
              <a:gd name="connsiteY3" fmla="*/ 13855 h 387928"/>
              <a:gd name="connsiteX4" fmla="*/ 471054 w 1149927"/>
              <a:gd name="connsiteY4" fmla="*/ 27710 h 387928"/>
              <a:gd name="connsiteX5" fmla="*/ 526473 w 1149927"/>
              <a:gd name="connsiteY5" fmla="*/ 41564 h 387928"/>
              <a:gd name="connsiteX6" fmla="*/ 651164 w 1149927"/>
              <a:gd name="connsiteY6" fmla="*/ 83128 h 387928"/>
              <a:gd name="connsiteX7" fmla="*/ 692727 w 1149927"/>
              <a:gd name="connsiteY7" fmla="*/ 96982 h 387928"/>
              <a:gd name="connsiteX8" fmla="*/ 734291 w 1149927"/>
              <a:gd name="connsiteY8" fmla="*/ 110837 h 387928"/>
              <a:gd name="connsiteX9" fmla="*/ 775854 w 1149927"/>
              <a:gd name="connsiteY9" fmla="*/ 152400 h 387928"/>
              <a:gd name="connsiteX10" fmla="*/ 817418 w 1149927"/>
              <a:gd name="connsiteY10" fmla="*/ 166255 h 387928"/>
              <a:gd name="connsiteX11" fmla="*/ 858982 w 1149927"/>
              <a:gd name="connsiteY11" fmla="*/ 193964 h 387928"/>
              <a:gd name="connsiteX12" fmla="*/ 900545 w 1149927"/>
              <a:gd name="connsiteY12" fmla="*/ 207819 h 387928"/>
              <a:gd name="connsiteX13" fmla="*/ 1025236 w 1149927"/>
              <a:gd name="connsiteY13" fmla="*/ 277091 h 387928"/>
              <a:gd name="connsiteX14" fmla="*/ 1094509 w 1149927"/>
              <a:gd name="connsiteY14" fmla="*/ 332510 h 387928"/>
              <a:gd name="connsiteX15" fmla="*/ 1149927 w 1149927"/>
              <a:gd name="connsiteY15" fmla="*/ 387928 h 38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49927" h="387928">
                <a:moveTo>
                  <a:pt x="0" y="13855"/>
                </a:moveTo>
                <a:cubicBezTo>
                  <a:pt x="18473" y="18473"/>
                  <a:pt x="36377" y="27710"/>
                  <a:pt x="55418" y="27710"/>
                </a:cubicBezTo>
                <a:cubicBezTo>
                  <a:pt x="73246" y="27710"/>
                  <a:pt x="212201" y="3888"/>
                  <a:pt x="235527" y="0"/>
                </a:cubicBezTo>
                <a:cubicBezTo>
                  <a:pt x="300182" y="4618"/>
                  <a:pt x="365116" y="6281"/>
                  <a:pt x="429491" y="13855"/>
                </a:cubicBezTo>
                <a:cubicBezTo>
                  <a:pt x="443995" y="15561"/>
                  <a:pt x="457012" y="23698"/>
                  <a:pt x="471054" y="27710"/>
                </a:cubicBezTo>
                <a:cubicBezTo>
                  <a:pt x="489363" y="32941"/>
                  <a:pt x="508235" y="36093"/>
                  <a:pt x="526473" y="41564"/>
                </a:cubicBezTo>
                <a:cubicBezTo>
                  <a:pt x="526506" y="41574"/>
                  <a:pt x="630366" y="76195"/>
                  <a:pt x="651164" y="83128"/>
                </a:cubicBezTo>
                <a:lnTo>
                  <a:pt x="692727" y="96982"/>
                </a:lnTo>
                <a:lnTo>
                  <a:pt x="734291" y="110837"/>
                </a:lnTo>
                <a:cubicBezTo>
                  <a:pt x="748145" y="124691"/>
                  <a:pt x="759552" y="141532"/>
                  <a:pt x="775854" y="152400"/>
                </a:cubicBezTo>
                <a:cubicBezTo>
                  <a:pt x="788005" y="160501"/>
                  <a:pt x="804356" y="159724"/>
                  <a:pt x="817418" y="166255"/>
                </a:cubicBezTo>
                <a:cubicBezTo>
                  <a:pt x="832311" y="173702"/>
                  <a:pt x="844089" y="186517"/>
                  <a:pt x="858982" y="193964"/>
                </a:cubicBezTo>
                <a:cubicBezTo>
                  <a:pt x="872044" y="200495"/>
                  <a:pt x="887779" y="200727"/>
                  <a:pt x="900545" y="207819"/>
                </a:cubicBezTo>
                <a:cubicBezTo>
                  <a:pt x="1043457" y="287215"/>
                  <a:pt x="931191" y="245744"/>
                  <a:pt x="1025236" y="277091"/>
                </a:cubicBezTo>
                <a:cubicBezTo>
                  <a:pt x="1153165" y="362376"/>
                  <a:pt x="995801" y="253543"/>
                  <a:pt x="1094509" y="332510"/>
                </a:cubicBezTo>
                <a:cubicBezTo>
                  <a:pt x="1150238" y="377094"/>
                  <a:pt x="1125170" y="338413"/>
                  <a:pt x="1149927" y="387928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任意形状 4"/>
          <p:cNvSpPr/>
          <p:nvPr/>
        </p:nvSpPr>
        <p:spPr>
          <a:xfrm>
            <a:off x="4558581" y="2618510"/>
            <a:ext cx="2369145" cy="1925783"/>
          </a:xfrm>
          <a:custGeom>
            <a:avLst/>
            <a:gdLst>
              <a:gd name="connsiteX0" fmla="*/ 0 w 2369145"/>
              <a:gd name="connsiteY0" fmla="*/ 872836 h 1925782"/>
              <a:gd name="connsiteX1" fmla="*/ 27709 w 2369145"/>
              <a:gd name="connsiteY1" fmla="*/ 678873 h 1925782"/>
              <a:gd name="connsiteX2" fmla="*/ 55418 w 2369145"/>
              <a:gd name="connsiteY2" fmla="*/ 637309 h 1925782"/>
              <a:gd name="connsiteX3" fmla="*/ 96982 w 2369145"/>
              <a:gd name="connsiteY3" fmla="*/ 568036 h 1925782"/>
              <a:gd name="connsiteX4" fmla="*/ 110836 w 2369145"/>
              <a:gd name="connsiteY4" fmla="*/ 526473 h 1925782"/>
              <a:gd name="connsiteX5" fmla="*/ 166254 w 2369145"/>
              <a:gd name="connsiteY5" fmla="*/ 443346 h 1925782"/>
              <a:gd name="connsiteX6" fmla="*/ 235527 w 2369145"/>
              <a:gd name="connsiteY6" fmla="*/ 318655 h 1925782"/>
              <a:gd name="connsiteX7" fmla="*/ 263236 w 2369145"/>
              <a:gd name="connsiteY7" fmla="*/ 277091 h 1925782"/>
              <a:gd name="connsiteX8" fmla="*/ 304800 w 2369145"/>
              <a:gd name="connsiteY8" fmla="*/ 249382 h 1925782"/>
              <a:gd name="connsiteX9" fmla="*/ 360218 w 2369145"/>
              <a:gd name="connsiteY9" fmla="*/ 166255 h 1925782"/>
              <a:gd name="connsiteX10" fmla="*/ 484909 w 2369145"/>
              <a:gd name="connsiteY10" fmla="*/ 96982 h 1925782"/>
              <a:gd name="connsiteX11" fmla="*/ 609600 w 2369145"/>
              <a:gd name="connsiteY11" fmla="*/ 41564 h 1925782"/>
              <a:gd name="connsiteX12" fmla="*/ 692727 w 2369145"/>
              <a:gd name="connsiteY12" fmla="*/ 13855 h 1925782"/>
              <a:gd name="connsiteX13" fmla="*/ 762000 w 2369145"/>
              <a:gd name="connsiteY13" fmla="*/ 0 h 1925782"/>
              <a:gd name="connsiteX14" fmla="*/ 1219200 w 2369145"/>
              <a:gd name="connsiteY14" fmla="*/ 13855 h 1925782"/>
              <a:gd name="connsiteX15" fmla="*/ 1260764 w 2369145"/>
              <a:gd name="connsiteY15" fmla="*/ 27709 h 1925782"/>
              <a:gd name="connsiteX16" fmla="*/ 1302327 w 2369145"/>
              <a:gd name="connsiteY16" fmla="*/ 55418 h 1925782"/>
              <a:gd name="connsiteX17" fmla="*/ 1413164 w 2369145"/>
              <a:gd name="connsiteY17" fmla="*/ 152400 h 1925782"/>
              <a:gd name="connsiteX18" fmla="*/ 1496291 w 2369145"/>
              <a:gd name="connsiteY18" fmla="*/ 207818 h 1925782"/>
              <a:gd name="connsiteX19" fmla="*/ 1537854 w 2369145"/>
              <a:gd name="connsiteY19" fmla="*/ 235527 h 1925782"/>
              <a:gd name="connsiteX20" fmla="*/ 1579418 w 2369145"/>
              <a:gd name="connsiteY20" fmla="*/ 249382 h 1925782"/>
              <a:gd name="connsiteX21" fmla="*/ 1620982 w 2369145"/>
              <a:gd name="connsiteY21" fmla="*/ 290946 h 1925782"/>
              <a:gd name="connsiteX22" fmla="*/ 1648691 w 2369145"/>
              <a:gd name="connsiteY22" fmla="*/ 332509 h 1925782"/>
              <a:gd name="connsiteX23" fmla="*/ 1690254 w 2369145"/>
              <a:gd name="connsiteY23" fmla="*/ 360218 h 1925782"/>
              <a:gd name="connsiteX24" fmla="*/ 1717964 w 2369145"/>
              <a:gd name="connsiteY24" fmla="*/ 401782 h 1925782"/>
              <a:gd name="connsiteX25" fmla="*/ 1801091 w 2369145"/>
              <a:gd name="connsiteY25" fmla="*/ 484909 h 1925782"/>
              <a:gd name="connsiteX26" fmla="*/ 1814945 w 2369145"/>
              <a:gd name="connsiteY26" fmla="*/ 526473 h 1925782"/>
              <a:gd name="connsiteX27" fmla="*/ 1870364 w 2369145"/>
              <a:gd name="connsiteY27" fmla="*/ 609600 h 1925782"/>
              <a:gd name="connsiteX28" fmla="*/ 1898073 w 2369145"/>
              <a:gd name="connsiteY28" fmla="*/ 692727 h 1925782"/>
              <a:gd name="connsiteX29" fmla="*/ 1925782 w 2369145"/>
              <a:gd name="connsiteY29" fmla="*/ 789709 h 1925782"/>
              <a:gd name="connsiteX30" fmla="*/ 1953491 w 2369145"/>
              <a:gd name="connsiteY30" fmla="*/ 955964 h 1925782"/>
              <a:gd name="connsiteX31" fmla="*/ 1981200 w 2369145"/>
              <a:gd name="connsiteY31" fmla="*/ 1052946 h 1925782"/>
              <a:gd name="connsiteX32" fmla="*/ 1995054 w 2369145"/>
              <a:gd name="connsiteY32" fmla="*/ 1094509 h 1925782"/>
              <a:gd name="connsiteX33" fmla="*/ 2008909 w 2369145"/>
              <a:gd name="connsiteY33" fmla="*/ 1149927 h 1925782"/>
              <a:gd name="connsiteX34" fmla="*/ 2036618 w 2369145"/>
              <a:gd name="connsiteY34" fmla="*/ 1233055 h 1925782"/>
              <a:gd name="connsiteX35" fmla="*/ 2064327 w 2369145"/>
              <a:gd name="connsiteY35" fmla="*/ 1316182 h 1925782"/>
              <a:gd name="connsiteX36" fmla="*/ 2078182 w 2369145"/>
              <a:gd name="connsiteY36" fmla="*/ 1357746 h 1925782"/>
              <a:gd name="connsiteX37" fmla="*/ 2092036 w 2369145"/>
              <a:gd name="connsiteY37" fmla="*/ 1399309 h 1925782"/>
              <a:gd name="connsiteX38" fmla="*/ 2105891 w 2369145"/>
              <a:gd name="connsiteY38" fmla="*/ 1842655 h 1925782"/>
              <a:gd name="connsiteX39" fmla="*/ 2133600 w 2369145"/>
              <a:gd name="connsiteY39" fmla="*/ 1925782 h 1925782"/>
              <a:gd name="connsiteX40" fmla="*/ 2175164 w 2369145"/>
              <a:gd name="connsiteY40" fmla="*/ 1911927 h 1925782"/>
              <a:gd name="connsiteX41" fmla="*/ 2244436 w 2369145"/>
              <a:gd name="connsiteY41" fmla="*/ 1828800 h 1925782"/>
              <a:gd name="connsiteX42" fmla="*/ 2258291 w 2369145"/>
              <a:gd name="connsiteY42" fmla="*/ 1773382 h 1925782"/>
              <a:gd name="connsiteX43" fmla="*/ 2286000 w 2369145"/>
              <a:gd name="connsiteY43" fmla="*/ 1690255 h 1925782"/>
              <a:gd name="connsiteX44" fmla="*/ 2299854 w 2369145"/>
              <a:gd name="connsiteY44" fmla="*/ 1648691 h 1925782"/>
              <a:gd name="connsiteX45" fmla="*/ 2313709 w 2369145"/>
              <a:gd name="connsiteY45" fmla="*/ 1607127 h 1925782"/>
              <a:gd name="connsiteX46" fmla="*/ 2327564 w 2369145"/>
              <a:gd name="connsiteY46" fmla="*/ 1565564 h 1925782"/>
              <a:gd name="connsiteX47" fmla="*/ 2355273 w 2369145"/>
              <a:gd name="connsiteY47" fmla="*/ 1440873 h 1925782"/>
              <a:gd name="connsiteX48" fmla="*/ 2369127 w 2369145"/>
              <a:gd name="connsiteY48" fmla="*/ 1371600 h 192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369145" h="1925782">
                <a:moveTo>
                  <a:pt x="0" y="872836"/>
                </a:moveTo>
                <a:cubicBezTo>
                  <a:pt x="3540" y="833889"/>
                  <a:pt x="1054" y="732182"/>
                  <a:pt x="27709" y="678873"/>
                </a:cubicBezTo>
                <a:cubicBezTo>
                  <a:pt x="35156" y="663980"/>
                  <a:pt x="47971" y="652202"/>
                  <a:pt x="55418" y="637309"/>
                </a:cubicBezTo>
                <a:cubicBezTo>
                  <a:pt x="91389" y="565369"/>
                  <a:pt x="42860" y="622160"/>
                  <a:pt x="96982" y="568036"/>
                </a:cubicBezTo>
                <a:cubicBezTo>
                  <a:pt x="101600" y="554182"/>
                  <a:pt x="103744" y="539239"/>
                  <a:pt x="110836" y="526473"/>
                </a:cubicBezTo>
                <a:cubicBezTo>
                  <a:pt x="127009" y="497362"/>
                  <a:pt x="155723" y="474939"/>
                  <a:pt x="166254" y="443346"/>
                </a:cubicBezTo>
                <a:cubicBezTo>
                  <a:pt x="190640" y="370189"/>
                  <a:pt x="172008" y="413934"/>
                  <a:pt x="235527" y="318655"/>
                </a:cubicBezTo>
                <a:cubicBezTo>
                  <a:pt x="244763" y="304800"/>
                  <a:pt x="249381" y="286327"/>
                  <a:pt x="263236" y="277091"/>
                </a:cubicBezTo>
                <a:lnTo>
                  <a:pt x="304800" y="249382"/>
                </a:lnTo>
                <a:cubicBezTo>
                  <a:pt x="323273" y="221673"/>
                  <a:pt x="332509" y="184728"/>
                  <a:pt x="360218" y="166255"/>
                </a:cubicBezTo>
                <a:cubicBezTo>
                  <a:pt x="455496" y="102735"/>
                  <a:pt x="411752" y="121367"/>
                  <a:pt x="484909" y="96982"/>
                </a:cubicBezTo>
                <a:cubicBezTo>
                  <a:pt x="550776" y="53071"/>
                  <a:pt x="510676" y="74539"/>
                  <a:pt x="609600" y="41564"/>
                </a:cubicBezTo>
                <a:lnTo>
                  <a:pt x="692727" y="13855"/>
                </a:lnTo>
                <a:lnTo>
                  <a:pt x="762000" y="0"/>
                </a:lnTo>
                <a:cubicBezTo>
                  <a:pt x="914400" y="4618"/>
                  <a:pt x="1066965" y="5398"/>
                  <a:pt x="1219200" y="13855"/>
                </a:cubicBezTo>
                <a:cubicBezTo>
                  <a:pt x="1233782" y="14665"/>
                  <a:pt x="1247702" y="21178"/>
                  <a:pt x="1260764" y="27709"/>
                </a:cubicBezTo>
                <a:cubicBezTo>
                  <a:pt x="1275657" y="35155"/>
                  <a:pt x="1288473" y="46182"/>
                  <a:pt x="1302327" y="55418"/>
                </a:cubicBezTo>
                <a:cubicBezTo>
                  <a:pt x="1348509" y="124692"/>
                  <a:pt x="1316181" y="87745"/>
                  <a:pt x="1413164" y="152400"/>
                </a:cubicBezTo>
                <a:lnTo>
                  <a:pt x="1496291" y="207818"/>
                </a:lnTo>
                <a:cubicBezTo>
                  <a:pt x="1510145" y="217054"/>
                  <a:pt x="1522058" y="230261"/>
                  <a:pt x="1537854" y="235527"/>
                </a:cubicBezTo>
                <a:lnTo>
                  <a:pt x="1579418" y="249382"/>
                </a:lnTo>
                <a:cubicBezTo>
                  <a:pt x="1593273" y="263237"/>
                  <a:pt x="1608439" y="275894"/>
                  <a:pt x="1620982" y="290946"/>
                </a:cubicBezTo>
                <a:cubicBezTo>
                  <a:pt x="1631642" y="303738"/>
                  <a:pt x="1636917" y="320735"/>
                  <a:pt x="1648691" y="332509"/>
                </a:cubicBezTo>
                <a:cubicBezTo>
                  <a:pt x="1660465" y="344283"/>
                  <a:pt x="1676400" y="350982"/>
                  <a:pt x="1690254" y="360218"/>
                </a:cubicBezTo>
                <a:cubicBezTo>
                  <a:pt x="1699491" y="374073"/>
                  <a:pt x="1706901" y="389337"/>
                  <a:pt x="1717964" y="401782"/>
                </a:cubicBezTo>
                <a:cubicBezTo>
                  <a:pt x="1743998" y="431070"/>
                  <a:pt x="1801091" y="484909"/>
                  <a:pt x="1801091" y="484909"/>
                </a:cubicBezTo>
                <a:cubicBezTo>
                  <a:pt x="1805709" y="498764"/>
                  <a:pt x="1807853" y="513707"/>
                  <a:pt x="1814945" y="526473"/>
                </a:cubicBezTo>
                <a:cubicBezTo>
                  <a:pt x="1831118" y="555584"/>
                  <a:pt x="1870364" y="609600"/>
                  <a:pt x="1870364" y="609600"/>
                </a:cubicBezTo>
                <a:lnTo>
                  <a:pt x="1898073" y="692727"/>
                </a:lnTo>
                <a:cubicBezTo>
                  <a:pt x="1910322" y="729474"/>
                  <a:pt x="1918328" y="749956"/>
                  <a:pt x="1925782" y="789709"/>
                </a:cubicBezTo>
                <a:cubicBezTo>
                  <a:pt x="1936136" y="844929"/>
                  <a:pt x="1935725" y="902664"/>
                  <a:pt x="1953491" y="955964"/>
                </a:cubicBezTo>
                <a:cubicBezTo>
                  <a:pt x="1986708" y="1055617"/>
                  <a:pt x="1946407" y="931171"/>
                  <a:pt x="1981200" y="1052946"/>
                </a:cubicBezTo>
                <a:cubicBezTo>
                  <a:pt x="1985212" y="1066988"/>
                  <a:pt x="1991042" y="1080467"/>
                  <a:pt x="1995054" y="1094509"/>
                </a:cubicBezTo>
                <a:cubicBezTo>
                  <a:pt x="2000285" y="1112818"/>
                  <a:pt x="2003438" y="1131689"/>
                  <a:pt x="2008909" y="1149927"/>
                </a:cubicBezTo>
                <a:cubicBezTo>
                  <a:pt x="2017302" y="1177903"/>
                  <a:pt x="2027381" y="1205346"/>
                  <a:pt x="2036618" y="1233055"/>
                </a:cubicBezTo>
                <a:lnTo>
                  <a:pt x="2064327" y="1316182"/>
                </a:lnTo>
                <a:lnTo>
                  <a:pt x="2078182" y="1357746"/>
                </a:lnTo>
                <a:lnTo>
                  <a:pt x="2092036" y="1399309"/>
                </a:lnTo>
                <a:cubicBezTo>
                  <a:pt x="2096654" y="1547091"/>
                  <a:pt x="2094254" y="1695259"/>
                  <a:pt x="2105891" y="1842655"/>
                </a:cubicBezTo>
                <a:cubicBezTo>
                  <a:pt x="2108190" y="1871772"/>
                  <a:pt x="2133600" y="1925782"/>
                  <a:pt x="2133600" y="1925782"/>
                </a:cubicBezTo>
                <a:cubicBezTo>
                  <a:pt x="2147455" y="1921164"/>
                  <a:pt x="2163013" y="1920028"/>
                  <a:pt x="2175164" y="1911927"/>
                </a:cubicBezTo>
                <a:cubicBezTo>
                  <a:pt x="2207167" y="1890592"/>
                  <a:pt x="2223990" y="1859469"/>
                  <a:pt x="2244436" y="1828800"/>
                </a:cubicBezTo>
                <a:cubicBezTo>
                  <a:pt x="2249054" y="1810327"/>
                  <a:pt x="2252819" y="1791620"/>
                  <a:pt x="2258291" y="1773382"/>
                </a:cubicBezTo>
                <a:cubicBezTo>
                  <a:pt x="2266684" y="1745406"/>
                  <a:pt x="2276764" y="1717964"/>
                  <a:pt x="2286000" y="1690255"/>
                </a:cubicBezTo>
                <a:lnTo>
                  <a:pt x="2299854" y="1648691"/>
                </a:lnTo>
                <a:lnTo>
                  <a:pt x="2313709" y="1607127"/>
                </a:lnTo>
                <a:cubicBezTo>
                  <a:pt x="2318327" y="1593273"/>
                  <a:pt x="2324022" y="1579732"/>
                  <a:pt x="2327564" y="1565564"/>
                </a:cubicBezTo>
                <a:cubicBezTo>
                  <a:pt x="2361351" y="1430412"/>
                  <a:pt x="2320096" y="1599172"/>
                  <a:pt x="2355273" y="1440873"/>
                </a:cubicBezTo>
                <a:cubicBezTo>
                  <a:pt x="2370247" y="1373489"/>
                  <a:pt x="2369127" y="1406312"/>
                  <a:pt x="2369127" y="1371600"/>
                </a:cubicBezTo>
              </a:path>
            </a:pathLst>
          </a:custGeom>
          <a:noFill/>
          <a:ln w="63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19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4" grpId="1" animBg="1"/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成果展示</a:t>
            </a:r>
            <a:r>
              <a:rPr lang="en-US" altLang="zh-CN" dirty="0"/>
              <a:t> </a:t>
            </a:r>
            <a:r>
              <a:rPr lang="en-US" altLang="zh-CN" dirty="0" smtClean="0"/>
              <a:t>- Demo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Neural Painter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zh-CN" altLang="en-US" dirty="0" smtClean="0"/>
              <a:t>基于简笔画的智能图像编辑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182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Demo</a:t>
            </a:r>
            <a:r>
              <a:rPr lang="zh-CN" altLang="en-US" dirty="0" smtClean="0"/>
              <a:t> </a:t>
            </a:r>
            <a:r>
              <a:rPr lang="mr-IN" altLang="zh-CN" dirty="0" smtClean="0"/>
              <a:t>–</a:t>
            </a:r>
            <a:r>
              <a:rPr lang="zh-CN" altLang="en-US" dirty="0" smtClean="0"/>
              <a:t> 整体效果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简笔画控制的动漫人脸</a:t>
            </a:r>
            <a:r>
              <a:rPr lang="zh-CN" altLang="en-US" dirty="0" smtClean="0"/>
              <a:t>生成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点击提交：进行一步编辑</a:t>
            </a:r>
            <a:endParaRPr lang="en-US" altLang="zh-CN" dirty="0" smtClean="0"/>
          </a:p>
          <a:p>
            <a:r>
              <a:rPr lang="zh-CN" altLang="en-US" dirty="0" smtClean="0"/>
              <a:t>重新生成：随机生成一张图片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瞳色</a:t>
            </a:r>
            <a:r>
              <a:rPr lang="zh-CN" altLang="en-US" dirty="0"/>
              <a:t>、</a:t>
            </a:r>
            <a:r>
              <a:rPr lang="zh-CN" altLang="en-US" dirty="0" smtClean="0"/>
              <a:t>发色、表情</a:t>
            </a:r>
            <a:r>
              <a:rPr lang="mr-IN" altLang="zh-CN" dirty="0" smtClean="0"/>
              <a:t>……</a:t>
            </a:r>
            <a:endParaRPr lang="en-US" altLang="zh-CN" dirty="0" smtClean="0"/>
          </a:p>
          <a:p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330509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 -  </a:t>
            </a:r>
            <a:r>
              <a:rPr lang="zh-CN" altLang="en-US" dirty="0" smtClean="0"/>
              <a:t>发型编辑</a:t>
            </a:r>
            <a:endParaRPr lang="en-US" dirty="0"/>
          </a:p>
        </p:txBody>
      </p:sp>
      <p:pic>
        <p:nvPicPr>
          <p:cNvPr id="4" name="发型编辑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186"/>
          </a:xfrm>
        </p:spPr>
      </p:pic>
    </p:spTree>
    <p:extLst>
      <p:ext uri="{BB962C8B-B14F-4D97-AF65-F5344CB8AC3E}">
        <p14:creationId xmlns:p14="http://schemas.microsoft.com/office/powerpoint/2010/main" val="754749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DEMO</a:t>
            </a:r>
            <a:r>
              <a:rPr lang="zh-CN" altLang="en-US" dirty="0" smtClean="0"/>
              <a:t> </a:t>
            </a:r>
            <a:r>
              <a:rPr lang="mr-IN" altLang="zh-CN" dirty="0" smtClean="0"/>
              <a:t>–</a:t>
            </a:r>
            <a:r>
              <a:rPr lang="zh-CN" altLang="en-US" dirty="0" smtClean="0"/>
              <a:t> 眼睛编辑</a:t>
            </a:r>
            <a:endParaRPr lang="en-US" dirty="0"/>
          </a:p>
        </p:txBody>
      </p:sp>
      <p:pic>
        <p:nvPicPr>
          <p:cNvPr id="4" name="瞳编辑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186"/>
          </a:xfrm>
        </p:spPr>
      </p:pic>
    </p:spTree>
    <p:extLst>
      <p:ext uri="{BB962C8B-B14F-4D97-AF65-F5344CB8AC3E}">
        <p14:creationId xmlns:p14="http://schemas.microsoft.com/office/powerpoint/2010/main" val="850156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zh-CN" altLang="en-US" dirty="0" smtClean="0"/>
              <a:t>嘴型编辑</a:t>
            </a:r>
            <a:endParaRPr lang="en-US" dirty="0"/>
          </a:p>
        </p:txBody>
      </p:sp>
      <p:pic>
        <p:nvPicPr>
          <p:cNvPr id="4" name="嘴型编辑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1669" cy="6858000"/>
          </a:xfrm>
        </p:spPr>
      </p:pic>
    </p:spTree>
    <p:extLst>
      <p:ext uri="{BB962C8B-B14F-4D97-AF65-F5344CB8AC3E}">
        <p14:creationId xmlns:p14="http://schemas.microsoft.com/office/powerpoint/2010/main" val="1427042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天体">
  <a:themeElements>
    <a:clrScheme name="天体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天体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天体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2330</TotalTime>
  <Words>1603</Words>
  <Application>Microsoft Macintosh PowerPoint</Application>
  <PresentationFormat>宽屏</PresentationFormat>
  <Paragraphs>131</Paragraphs>
  <Slides>31</Slides>
  <Notes>14</Notes>
  <HiddenSlides>0</HiddenSlides>
  <MMClips>4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8" baseType="lpstr">
      <vt:lpstr>Calibri</vt:lpstr>
      <vt:lpstr>Calibri Light</vt:lpstr>
      <vt:lpstr>DengXian</vt:lpstr>
      <vt:lpstr>Mangal</vt:lpstr>
      <vt:lpstr>宋体</vt:lpstr>
      <vt:lpstr>Arial</vt:lpstr>
      <vt:lpstr>天体</vt:lpstr>
      <vt:lpstr>神经图像编辑</vt:lpstr>
      <vt:lpstr>智能图像编辑-概念</vt:lpstr>
      <vt:lpstr>智能图像编辑-应用</vt:lpstr>
      <vt:lpstr>动漫人物头像编辑-基线</vt:lpstr>
      <vt:lpstr>成果展示 - Demo</vt:lpstr>
      <vt:lpstr>Demo – 整体效果</vt:lpstr>
      <vt:lpstr>DEMO -  发型编辑</vt:lpstr>
      <vt:lpstr>DEMO – 眼睛编辑</vt:lpstr>
      <vt:lpstr>DEMO – 嘴型编辑</vt:lpstr>
      <vt:lpstr>DEMO – 刘海修剪</vt:lpstr>
      <vt:lpstr>Demo – 编辑质量</vt:lpstr>
      <vt:lpstr>Demo – 编辑自由度</vt:lpstr>
      <vt:lpstr>Demo – 多领域</vt:lpstr>
      <vt:lpstr>Demo – 多领域</vt:lpstr>
      <vt:lpstr>技术概述</vt:lpstr>
      <vt:lpstr>图像编辑框架</vt:lpstr>
      <vt:lpstr>生成器</vt:lpstr>
      <vt:lpstr>判别器</vt:lpstr>
      <vt:lpstr>训练</vt:lpstr>
      <vt:lpstr>数据</vt:lpstr>
      <vt:lpstr>未上线技术：编辑已有图片</vt:lpstr>
      <vt:lpstr>未上线技术：编辑已有图片</vt:lpstr>
      <vt:lpstr>总结</vt:lpstr>
      <vt:lpstr>成果与贡献</vt:lpstr>
      <vt:lpstr>项目价值</vt:lpstr>
      <vt:lpstr>神经图像编辑</vt:lpstr>
      <vt:lpstr>未来安排</vt:lpstr>
      <vt:lpstr>Reference</vt:lpstr>
      <vt:lpstr>智能图像编辑-应用</vt:lpstr>
      <vt:lpstr>Demo – 草图（半身）</vt:lpstr>
      <vt:lpstr>Demo – 草图（脸部）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神经图像编辑</dc:title>
  <dc:creator>Microsoft Office 用户</dc:creator>
  <cp:lastModifiedBy>Microsoft Office 用户</cp:lastModifiedBy>
  <cp:revision>248</cp:revision>
  <dcterms:created xsi:type="dcterms:W3CDTF">2018-01-05T08:21:10Z</dcterms:created>
  <dcterms:modified xsi:type="dcterms:W3CDTF">2018-04-15T04:43:25Z</dcterms:modified>
</cp:coreProperties>
</file>